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62" r:id="rId8"/>
    <p:sldId id="267" r:id="rId9"/>
    <p:sldId id="268" r:id="rId10"/>
    <p:sldId id="269" r:id="rId11"/>
    <p:sldId id="278" r:id="rId12"/>
    <p:sldId id="264" r:id="rId13"/>
    <p:sldId id="273" r:id="rId14"/>
    <p:sldId id="274" r:id="rId15"/>
    <p:sldId id="276" r:id="rId16"/>
    <p:sldId id="265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6F42F28-D9C1-48B6-ABCB-19104492ED7C}">
          <p14:sldIdLst>
            <p14:sldId id="256"/>
            <p14:sldId id="257"/>
            <p14:sldId id="258"/>
            <p14:sldId id="280"/>
            <p14:sldId id="259"/>
            <p14:sldId id="260"/>
            <p14:sldId id="262"/>
            <p14:sldId id="267"/>
            <p14:sldId id="268"/>
            <p14:sldId id="269"/>
          </p14:sldIdLst>
        </p14:section>
        <p14:section name="Раздел без заголовка" id="{D7A124D3-C783-44E6-A241-7EBF58EB1738}">
          <p14:sldIdLst>
            <p14:sldId id="278"/>
            <p14:sldId id="264"/>
            <p14:sldId id="273"/>
            <p14:sldId id="274"/>
            <p14:sldId id="276"/>
            <p14:sldId id="265"/>
            <p14:sldId id="281"/>
            <p14:sldId id="282"/>
            <p14:sldId id="283"/>
            <p14:sldId id="284"/>
            <p14:sldId id="285"/>
            <p14:sldId id="286"/>
            <p14:sldId id="287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F1B53"/>
    <a:srgbClr val="C22E91"/>
    <a:srgbClr val="CC0000"/>
    <a:srgbClr val="799A02"/>
    <a:srgbClr val="67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1" autoAdjust="0"/>
    <p:restoredTop sz="94600" autoAdjust="0"/>
  </p:normalViewPr>
  <p:slideViewPr>
    <p:cSldViewPr>
      <p:cViewPr varScale="1">
        <p:scale>
          <a:sx n="110" d="100"/>
          <a:sy n="110" d="100"/>
        </p:scale>
        <p:origin x="16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2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69B6-6D09-4E6B-AA0C-2EBD40094FDA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7469B6-6D09-4E6B-AA0C-2EBD40094FDA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C0DD71-3DA9-4C13-A393-D24D2D5DE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326434" cy="2345432"/>
          </a:xfrm>
        </p:spPr>
        <p:txBody>
          <a:bodyPr>
            <a:normAutofit/>
          </a:bodyPr>
          <a:lstStyle/>
          <a:p>
            <a:r>
              <a:rPr lang="ru-RU" cap="small" normalizeH="1" dirty="0" smtClean="0"/>
              <a:t>                             </a:t>
            </a:r>
            <a:r>
              <a:rPr lang="ru-RU" sz="5400" cap="small" normalizeH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ПСИХОЛОГИЯ РЕЧИ</a:t>
            </a:r>
            <a:endParaRPr lang="ru-RU" sz="5400" cap="small" normalizeH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51920" y="4869160"/>
            <a:ext cx="4896544" cy="1224136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/>
              <a:t>Лектор: </a:t>
            </a:r>
            <a:r>
              <a:rPr lang="ru-RU" sz="3600" dirty="0" err="1" smtClean="0"/>
              <a:t>Қасен</a:t>
            </a:r>
            <a:r>
              <a:rPr lang="ru-RU" sz="3600" dirty="0" smtClean="0"/>
              <a:t> Г.А.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data\документ\pic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юбимому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4653"/>
          </a:xfrm>
          <a:prstGeom prst="rect">
            <a:avLst/>
          </a:prstGeom>
          <a:ln w="34925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bliqueBottom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Письменная речь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124744"/>
            <a:ext cx="9396536" cy="57332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en-US" dirty="0" smtClean="0"/>
              <a:t>Письменная речь обращена к отсутствующему читателю, который прочтёт написанное только через некоторое время. Часто автор даже не знает своего читателя, не поддерживает с ним связи. Отсутствие непосредственного контакта между пишущим и читающим создаёт определённые трудности в построении письменной речи. Пишущий лишён возможности  использовать интонацию, мимику, жесты для лучшего изложения своих мыслей. </a:t>
            </a:r>
            <a:r>
              <a:rPr lang="ru-RU" dirty="0" smtClean="0"/>
              <a:t>Так что письменная речь менее выразительна, чем устная. Кроме того, письменная речь должна быть особенно развернутой, понятной и полной, т.е. обработанной. Но письменная речь обладает другим преимуществом: она в отличие от устной речи допускает длительную подготовку над словесным выражением мыслей. Письменная речь как в истории общества, так и в жизни отдельного человека возникает позже устной речи и формируется на её основе. Благодаря письменности достижения культуры, науки и искусства передаются от поколения к поколению.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980728"/>
          </a:xfrm>
        </p:spPr>
        <p:txBody>
          <a:bodyPr/>
          <a:lstStyle/>
          <a:p>
            <a:r>
              <a:rPr lang="ru-RU" dirty="0" smtClean="0"/>
              <a:t>Внутренняя речь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764704"/>
            <a:ext cx="9468544" cy="60932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Внутренняя речь – это внутренний беззвучный речевой процесс. Она недоступна восприятию других людей и, следовательно, не может быть средством общения. Внутренняя речь своеобразна. Она очень сокращена, свернута, почти никогда не существует в форме полных, развернутых предложений. Объясняется это тем, что предмет собственной мысли человеку вполне ясен и поэтому не требует  от него развёрнутых словесных формулировок, к помощи развёрнутой внутренней речи прибегают, как правило, в тех случаях, когда испытывают затруднения в процессе мышления. Трудности, которые переживает  иногда человек, пытаясь объяснить другому понятную ему самому мысль, часто объясняются трудностью перехода от сокращенной внутренней речи, понятной для себя, к развёрнутой внешней речи, понятной для других.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Эгоцентрическая речь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Эгоцентрическая речь </a:t>
            </a:r>
            <a:r>
              <a:rPr lang="ru-RU" dirty="0" smtClean="0"/>
              <a:t>– особая форма речи, промежуточная между внутренней и внешней речью, выполняющая в основном интеллектуальную, а не коммуникативную функцию. Она активизируется у детей в возрасте от 3 до 5 лет, а к 6-7 годам исчезает. Эгоцентрической речи, как и внутренней, свойственны интеллектуальная функция, неполная осознанность. Речь, обращенная к самому себе, регулирующая и контролирующая практическую деятельность. Как показал Лев Семёнович Выготский эгоцентрическая речь генетически восходит к внешней (коммуникативной) речи и является продуктом ее частичной интериоризации (перехода). Таким образом, эгоцентрическая речь как бы переходный этап от внешней к внутренней речи.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627784" y="404664"/>
          <a:ext cx="3528392" cy="864096"/>
        </p:xfrm>
        <a:graphic>
          <a:graphicData uri="http://schemas.openxmlformats.org/drawingml/2006/table">
            <a:tbl>
              <a:tblPr/>
              <a:tblGrid>
                <a:gridCol w="3528392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Речь</a:t>
                      </a:r>
                      <a:endParaRPr lang="ru-RU" sz="4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H="1">
            <a:off x="2411760" y="1340768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652120" y="1340768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7" y="1988840"/>
          <a:ext cx="2088232" cy="648072"/>
        </p:xfrm>
        <a:graphic>
          <a:graphicData uri="http://schemas.openxmlformats.org/drawingml/2006/table">
            <a:tbl>
              <a:tblPr/>
              <a:tblGrid>
                <a:gridCol w="208823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Внешняя</a:t>
                      </a:r>
                      <a:endParaRPr lang="ru-RU" sz="3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940152" y="1988840"/>
          <a:ext cx="3031232" cy="648072"/>
        </p:xfrm>
        <a:graphic>
          <a:graphicData uri="http://schemas.openxmlformats.org/drawingml/2006/table">
            <a:tbl>
              <a:tblPr/>
              <a:tblGrid>
                <a:gridCol w="303123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Внутренняя</a:t>
                      </a:r>
                      <a:endParaRPr lang="ru-RU" sz="3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H="1">
            <a:off x="971600" y="270892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67744" y="270892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79512" y="3212976"/>
          <a:ext cx="2016224" cy="648072"/>
        </p:xfrm>
        <a:graphic>
          <a:graphicData uri="http://schemas.openxmlformats.org/drawingml/2006/table">
            <a:tbl>
              <a:tblPr/>
              <a:tblGrid>
                <a:gridCol w="201622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Письменная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483768" y="3212976"/>
          <a:ext cx="2088232" cy="648073"/>
        </p:xfrm>
        <a:graphic>
          <a:graphicData uri="http://schemas.openxmlformats.org/drawingml/2006/table">
            <a:tbl>
              <a:tblPr/>
              <a:tblGrid>
                <a:gridCol w="2088232"/>
              </a:tblGrid>
              <a:tr h="64807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Устная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29" name="Прямая со стрелкой 28"/>
          <p:cNvCxnSpPr/>
          <p:nvPr/>
        </p:nvCxnSpPr>
        <p:spPr>
          <a:xfrm flipH="1">
            <a:off x="3203848" y="3933056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427984" y="3933056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827584" y="4293096"/>
          <a:ext cx="2755754" cy="457200"/>
        </p:xfrm>
        <a:graphic>
          <a:graphicData uri="http://schemas.openxmlformats.org/drawingml/2006/table">
            <a:tbl>
              <a:tblPr/>
              <a:tblGrid>
                <a:gridCol w="2755754"/>
              </a:tblGrid>
              <a:tr h="41440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Диалогическая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3995936" y="4293096"/>
          <a:ext cx="2973040" cy="457200"/>
        </p:xfrm>
        <a:graphic>
          <a:graphicData uri="http://schemas.openxmlformats.org/drawingml/2006/table">
            <a:tbl>
              <a:tblPr/>
              <a:tblGrid>
                <a:gridCol w="2973040"/>
              </a:tblGrid>
              <a:tr h="41440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Монологическая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2627784" y="1988840"/>
          <a:ext cx="3168352" cy="648072"/>
        </p:xfrm>
        <a:graphic>
          <a:graphicData uri="http://schemas.openxmlformats.org/drawingml/2006/table">
            <a:tbl>
              <a:tblPr/>
              <a:tblGrid>
                <a:gridCol w="3168352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Эгоцентрическая</a:t>
                      </a:r>
                      <a:endParaRPr lang="ru-RU" sz="30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59" name="Прямая со стрелкой 58"/>
          <p:cNvCxnSpPr/>
          <p:nvPr/>
        </p:nvCxnSpPr>
        <p:spPr>
          <a:xfrm>
            <a:off x="2555776" y="2276872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868144" y="2276872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4211960" y="134076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&amp;Rcy;&amp;iecy;&amp;chcy;&amp;softcy; &amp;vcy;&amp;mcy;&amp;iecy;&amp;scy;&amp;tcy;&amp;iecy; &amp;scy; &amp;tcy;&amp;iecy;&amp;mcy; &amp;ncy;&amp;iecy;&amp;scy;&amp;iecy;&amp;tcy; &amp;vcy; &amp;scy;&amp;iecy;&amp;bcy;&amp;iecy; &amp;ocy;&amp;pcy;&amp;rcy;&amp;iecy;&amp;dcy;&amp;iecy;&amp;lcy;&amp;iecy;&amp;ncy;&amp;ncy;&amp;ycy;&amp;jcy; &amp;scy;&amp;mcy;&amp;ycy;&amp;scy;&amp;lcy;, &amp;khcy;&amp;acy;&amp;rcy;&amp;acy;&amp;kcy;&amp;tcy;&amp;iecy;&amp;rcy;&amp;icy;&amp;zcy;&amp;ucy;&amp;yucy;&amp;shchcy;&amp;i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Dcy;&amp;acy;&amp;ncy;&amp;ncy;&amp;acy;&amp;yacy; &amp;tcy;&amp;iecy;&amp;ocy;&amp;rcy;&amp;icy;&amp;yacy;, &amp;ocy;&amp;dcy;&amp;ncy;&amp;acy;&amp;kcy;&amp;ocy;, &amp;ncy;&amp;iecy; &amp;vcy; &amp;scy;&amp;ocy;&amp;scy;&amp;tcy;&amp;ocy;&amp;yacy;&amp;ncy;&amp;icy;&amp;icy; &amp;ucy;&amp;dcy;&amp;ocy;&amp;vcy;&amp;lcy;&amp;iecy;&amp;tcy;&amp;vcy;&amp;ocy;&amp;rcy;&amp;icy;&amp;tcy;&amp;iecy;&amp;lcy;&amp;softcy;&amp;ncy;&amp;ocy; &amp;icy; &amp;pcy;&amp;ocy;&amp;lcy;&amp;ncy;&amp;ocy;&amp;scy;&amp;tcy;&amp;softcy;&amp;y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IEcy;&amp;shchcy;&amp;iecy; &amp;ocy;&amp;dcy;&amp;ncy;&amp;acy; &amp;pcy;&amp;ocy;&amp;pcy;&amp;ucy;&amp;lcy;&amp;yacy;&amp;rcy;&amp;ncy;&amp;acy;&amp;yacy; &amp;tcy;&amp;iecy;&amp;ocy;&amp;rcy;&amp;icy;&amp;yacy; &amp;ucy;&amp;scy;&amp;vcy;&amp;ocy;&amp;iecy;&amp;ncy;&amp;icy;&amp;yacy; &amp;yacy;&amp;zcy;&amp;ycy;&amp;kcy;&amp;acy; &amp;ncy;&amp;acy;&amp;zcy;&amp;ycy;&amp;vcy;&amp;acy;&amp;iecy;&amp;tcy;&amp;scy;&amp;yacy; &amp;kcy;&amp;ocy;&amp;gcy;&amp;ncy;&amp;icy;&amp;tcy;&amp;icy;&amp;vcy;&amp;ncy;&amp;o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речь?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Речь</a:t>
            </a:r>
            <a:r>
              <a:rPr lang="ru-RU" dirty="0" smtClean="0"/>
              <a:t> – один из видов коммуникативной деятельности человека, использование средств языка для общения с другими членами языкового коллектива. Под речью понимают как процесс говорения (речевую деятельность), так и его результат (речевые произведения, фиксируемые памятью и письмом).  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Rcy;&amp;iecy;&amp;chcy;&amp;softcy; &amp;kcy;&amp;acy;&amp;kcy; &amp;scy;&amp;rcy;&amp;iecy;&amp;dcy;&amp;scy;&amp;tcy;&amp;vcy;&amp;ocy; &amp;ocy;&amp;bcy;&amp;shchcy;&amp;iecy;&amp;n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834"/>
            <a:ext cx="8856984" cy="67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2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Rcy;&amp;iecy;&amp;chcy;&amp;softcy; &amp;kcy;&amp;acy;&amp;kcy; &amp;icy;&amp;ncy;&amp;scy;&amp;tcy;&amp;rcy;&amp;ucy;&amp;mcy;&amp;iecy;&amp;ncy;&amp;tcy; &amp;mcy;&amp;ycy;&amp;shcy;&amp;lcy;&amp;iecy;&amp;n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1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Scy;&amp;ocy;&amp;ocy;&amp;tcy;&amp;ncy;&amp;ocy;&amp;shcy;&amp;iecy;&amp;ncy;&amp;icy;&amp;iecy; &amp;mcy;&amp;ycy;&amp;shcy;&amp;lcy;&amp;iecy;&amp;ncy;&amp;icy;&amp;yacy; &amp;icy; &amp;rcy;&amp;iecy;&amp;ch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1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Gcy;&amp;rcy;&amp;acy;&amp;mcy;&amp;mcy;&amp;acy;&amp;tcy;&amp;icy;&amp;kcy;&amp;acy; &amp;vcy; &amp;scy;&amp;tcy;&amp;acy;&amp;ncy;&amp;ocy;&amp;vcy;&amp;lcy;&amp;iecy;&amp;ncy;&amp;icy;&amp;icy; &amp;rcy;&amp;iecy;&amp;chcy;&amp;icy; &amp;rcy;&amp;iecy;&amp;bcy;&amp;iecy;&amp;ncy;&amp;kcy;&amp;acy; &amp;ncy;&amp;iecy;&amp;scy;&amp;kcy;&amp;ocy;&amp;lcy;&amp;softcy;&amp;kcy;&amp;ocy; &amp;ocy;&amp;pcy;&amp;iecy;&amp;rcy;&amp;iecy;&amp;zhcy;&amp;acy;&amp;iecy;&amp;tcy; &amp;lcy;&amp;ocy;&amp;gcy;&amp;icy;&amp;kcy;&amp;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Благодаря речи как средству общения индивидуальное сознание человека, не ограничиваясь личным опытом, обобщается опытом других людей, причём в гораздо большей степени, чем это может позволить наблюдение и другие процессы неречевого, непосредственного познания, осуществляемого через органы чувств, такие как восприятие, внимание, воображение, память и мышление.  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&amp;Rcy;&amp;iecy;&amp;chcy;&amp;softcy; &amp;icy; &amp;iecy;&amp;iecy; &amp;fcy;&amp;ucy;&amp;ncy;&amp;kcy;&amp;tscy;&amp;icy;&amp;icy;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10850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речи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Речь людей в зависимости от различных условий приобретает своеобразные особенности. Соответственно этому выделяют разные виды речи. Прежде всего различают </a:t>
            </a:r>
            <a:r>
              <a:rPr lang="ru-RU" b="1" dirty="0" smtClean="0"/>
              <a:t>внешнюю</a:t>
            </a:r>
            <a:r>
              <a:rPr lang="ru-RU" dirty="0" smtClean="0"/>
              <a:t> и </a:t>
            </a:r>
            <a:r>
              <a:rPr lang="ru-RU" b="1" dirty="0" smtClean="0"/>
              <a:t>внутреннюю</a:t>
            </a:r>
            <a:r>
              <a:rPr lang="ru-RU" dirty="0" smtClean="0"/>
              <a:t> речь, также существует </a:t>
            </a:r>
            <a:r>
              <a:rPr lang="ru-RU" b="1" dirty="0" smtClean="0"/>
              <a:t>эгоцентрическая</a:t>
            </a:r>
            <a:r>
              <a:rPr lang="ru-RU" dirty="0" smtClean="0"/>
              <a:t> речь.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Внешняя речь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11760" y="1556792"/>
            <a:ext cx="1008112" cy="1152128"/>
          </a:xfrm>
          <a:prstGeom prst="straightConnector1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64088" y="1556792"/>
            <a:ext cx="792088" cy="1152128"/>
          </a:xfrm>
          <a:prstGeom prst="straightConnector1">
            <a:avLst/>
          </a:prstGeom>
          <a:ln w="15875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285293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устная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29249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письменная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992888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Устная речь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644008" cy="55892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Диалогическая речь </a:t>
            </a:r>
            <a:r>
              <a:rPr lang="ru-RU" dirty="0" smtClean="0"/>
              <a:t>– разговор двух или нескольких лиц, говорящих попеременно. В повседневном и обычном разговоре диалогическая речь не планируется. Направленность такой беседы и её результаты в значительной степени определяются высказываниями её участников, их репликами, замечаниями, одобрением или возражением. Но иногда беседу организуют специально, чтобы выяснить определённый вопрос, тогда такая беседа носит целенаправленный характер.   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268760"/>
            <a:ext cx="4860032" cy="55892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Монологическая речь</a:t>
            </a:r>
            <a:r>
              <a:rPr lang="ru-RU" dirty="0" smtClean="0"/>
              <a:t> предполагает, что говорит одно лицо, другие только слушают. К монологическим формам речи относятся лекции, доклады, выступления на собраниях. Общая и характерная  особенность всех форм монологической речи – ярко выраженная направленность её к слушателю. Цель этой направленности – достигнуть необходимого воздействия на слушателей, передать им знания, убедить в чём-либо. В связи с этим, монологическая речь носит развернутый характер и требует  связного изложения мыслей.   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059832" y="764704"/>
            <a:ext cx="504056" cy="504056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20072" y="764704"/>
            <a:ext cx="576064" cy="576064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878215" cy="79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ata\документ\1253534604_kaiw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401</TotalTime>
  <Words>690</Words>
  <Application>Microsoft Office PowerPoint</Application>
  <PresentationFormat>Экран (4:3)</PresentationFormat>
  <Paragraphs>29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                             ПСИХОЛОГИЯ РЕЧИ</vt:lpstr>
      <vt:lpstr>Что такое речь?</vt:lpstr>
      <vt:lpstr>Функции речи</vt:lpstr>
      <vt:lpstr>Презентация PowerPoint</vt:lpstr>
      <vt:lpstr>Виды речи </vt:lpstr>
      <vt:lpstr>Внешняя речь</vt:lpstr>
      <vt:lpstr>Устная речь</vt:lpstr>
      <vt:lpstr>Презентация PowerPoint</vt:lpstr>
      <vt:lpstr>Презентация PowerPoint</vt:lpstr>
      <vt:lpstr>Презентация PowerPoint</vt:lpstr>
      <vt:lpstr>Письменная речь</vt:lpstr>
      <vt:lpstr>Внутренняя речь</vt:lpstr>
      <vt:lpstr>Презентация PowerPoint</vt:lpstr>
      <vt:lpstr>Презентация PowerPoint</vt:lpstr>
      <vt:lpstr>Эгоцентрическая речь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Санжик иАсель</cp:lastModifiedBy>
  <cp:revision>51</cp:revision>
  <dcterms:created xsi:type="dcterms:W3CDTF">2012-05-20T12:43:35Z</dcterms:created>
  <dcterms:modified xsi:type="dcterms:W3CDTF">2016-11-13T17:12:59Z</dcterms:modified>
</cp:coreProperties>
</file>